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68" r:id="rId5"/>
    <p:sldId id="262" r:id="rId6"/>
    <p:sldId id="263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78" r:id="rId21"/>
    <p:sldId id="289" r:id="rId22"/>
    <p:sldId id="293" r:id="rId23"/>
    <p:sldId id="296" r:id="rId24"/>
    <p:sldId id="297" r:id="rId25"/>
    <p:sldId id="301" r:id="rId26"/>
    <p:sldId id="298" r:id="rId27"/>
    <p:sldId id="300" r:id="rId28"/>
    <p:sldId id="299" r:id="rId29"/>
    <p:sldId id="290" r:id="rId30"/>
    <p:sldId id="303" r:id="rId31"/>
    <p:sldId id="294" r:id="rId32"/>
    <p:sldId id="295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D249-C670-9475-C115-074A0E1B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BF8CE-B2C6-04A7-DB32-EA3077350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64DD-6163-A055-5C31-573BDBED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15A-0BB7-06A3-756F-ED555179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2B29-2D89-DA45-2A13-F06C7A5C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8F36-B19F-41A4-6CEA-15630B9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1BDD-6B27-2326-9FF9-70396309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E66C-1C7A-52D5-98C3-32D2913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97C5-2072-0AAD-24C6-C52BD3EB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F85E-9B48-6ECB-FD22-5C016035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2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3AA50-1E57-F9F5-7EFA-E1B50CB72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A5E1B-E243-D973-77F0-719394CE2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129A-E600-7B13-703D-E24E91C6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C4317-1689-CE37-8AA8-C1925F6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DA1C-4240-96AF-2DEC-A651291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7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EEA0-A240-1B79-9C43-AC45834E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DA6-1818-377A-EAAE-AF95D2C8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F4B5-1BB8-54BA-EC22-CBC46BA0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266A-7DB7-1880-90DC-8BE64F5D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0DA-24CC-BA26-D29A-5649D554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579D-EA58-AE96-3345-B32B6DB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3592-BF7A-F692-FE91-1985DD8F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152A-4B5C-BAE3-22AC-12FEE8D7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CCC4-523A-5015-C6BB-A1199F23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98692-3DFE-ADAD-C234-57F685FF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74E7-710C-B6D4-1709-C1E0F0AD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0824-BD4E-68B0-A1D2-E7B63AD0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932EF-42AB-C6DF-F2FD-1D63D1C1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12021-4532-F2C7-2D6D-282CF473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A48E3-1250-F4D2-A7C5-A12A3888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6B17-A81C-3EAF-94D9-9F11AD80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5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5CE-808E-94DF-32EF-AB431236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2045-9D3B-16CB-E430-38D00D84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A338-8B96-354E-6197-EFAE94D3B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1A5E0-67DB-559C-2758-2353C887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E37FE-EE3B-8D18-8D8B-1246EB474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9946E-E83C-5DD4-4BBD-8FC219ED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D42A9-7A1C-2997-A898-FFA4EF90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E4A2D-BD37-EC9C-372A-2B734EA6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6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4A7F-975F-CECA-6605-F96FA4D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76723-A4E9-4975-F7D1-84230A09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0E27F-C0D7-EDA3-FD1C-D89DCFE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4B5C-7C90-F172-7E41-43F3E05A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EECA3-1FDE-DA37-8154-07471DC9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D536-FD2B-7CC4-E09E-D22040B9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2E0A-B1CF-EB97-5B71-EAA1DB5B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0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B95A-051B-1EF4-A0C2-45B66A4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DC3D-1653-7FC4-9017-CAA22A49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2460-71D6-3987-6C68-028FFC39A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6E32-4654-8F3E-770D-F7B0972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C1A7-E48C-8EE9-8E6D-E5D89BC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1A127-2234-FF04-5E47-DE6D5628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46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8DE4-8B48-64C1-C22B-525401BF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ABF06-437A-0F37-0FB9-9A1970B4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309FE-9E83-1AD6-63EF-6542C6B10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5575E-C7B3-511D-5A27-73DB70D1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EFFE6-6EFA-905D-10F9-05C77530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298B-1E88-94AF-3F49-9354DD41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56845-C144-18F7-AEA9-EC00FE69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4AD6-BD7E-690F-CE3B-C646160A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F866E-7FFD-282B-3C6E-E7EE29F2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05FA-7FA1-A65E-3DC3-34F88709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D82D-5047-0DE3-1B60-B97D61EBC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5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18/08/2023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 : Argon at 1.0bar with 150mW </a:t>
            </a:r>
          </a:p>
        </p:txBody>
      </p:sp>
      <p:pic>
        <p:nvPicPr>
          <p:cNvPr id="6" name="Picture 5" descr="A purple square with green and yellow lines&#10;&#10;Description automatically generated">
            <a:extLst>
              <a:ext uri="{FF2B5EF4-FFF2-40B4-BE49-F238E27FC236}">
                <a16:creationId xmlns:a16="http://schemas.microsoft.com/office/drawing/2014/main" id="{A2F4C553-E2A8-D9B1-C547-82F645D4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4FCE323-721F-7B1E-3933-00707761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131355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1CC8-F58C-D8CB-CC91-D2A08A8D5944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6DDC6-04E4-19E4-C582-3B0306AE863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2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 energy&#10;&#10;Description automatically generated">
            <a:extLst>
              <a:ext uri="{FF2B5EF4-FFF2-40B4-BE49-F238E27FC236}">
                <a16:creationId xmlns:a16="http://schemas.microsoft.com/office/drawing/2014/main" id="{CB568C4A-667F-1A81-4FAB-11DD7CB3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" y="1276237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energy and uv pulse energy&#10;&#10;Description automatically generated with medium confidence">
            <a:extLst>
              <a:ext uri="{FF2B5EF4-FFF2-40B4-BE49-F238E27FC236}">
                <a16:creationId xmlns:a16="http://schemas.microsoft.com/office/drawing/2014/main" id="{840BED2F-2475-23B1-F12D-52A04AE4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1" y="127623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BB872-49D2-78D8-A8E6-0719FCD163B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40DF-271A-0BB1-3904-AC1B80A55113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75752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CE1B3CE-922F-F8F0-4176-8898F88C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" y="1285566"/>
            <a:ext cx="6437389" cy="4828042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0C77A89-32E7-1524-585C-1991C825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0" y="1271570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9288-4974-B12C-AA5A-85B9F8E272F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225C5-64A1-24A7-241D-1A1FD8D853D7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9956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beam&#10;&#10;Description automatically generated">
            <a:extLst>
              <a:ext uri="{FF2B5EF4-FFF2-40B4-BE49-F238E27FC236}">
                <a16:creationId xmlns:a16="http://schemas.microsoft.com/office/drawing/2014/main" id="{C178DD14-DA3D-E36D-D8C7-3E7681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228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B9E2365-E970-C472-DF10-6B531D4B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04228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F0D51-AE00-A5F4-803E-2B7794822DA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88B12-52C0-2E38-E626-9CB374761CEE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599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E833D5C-6378-A658-4569-4746040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89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D02B4A2-BC26-69A3-A62B-AB9CF36E6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2288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8F65-27E7-709C-B6A8-71ABF4DA9F9D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47E-B308-6EF5-E564-38ACF540E52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103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0B5269-B725-A775-BF2A-3C122D5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C52EE2-5F90-DC8C-0E2A-4FFFC779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36E08-3F32-C9EB-5EAF-4F5B5555FBF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C3747-7B96-8444-DE07-765B99E13BFC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8571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3940AE6B-5749-EC93-A623-1CA5C5E0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" y="130217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A96E3C1-16B6-5C17-3C87-A91BA2A1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7" y="13301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5A29C-E041-62B4-0860-9B3DF36C7F9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83F1D-B417-7FD3-8C49-218BD31C7C26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424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pulse&#10;&#10;Description automatically generated">
            <a:extLst>
              <a:ext uri="{FF2B5EF4-FFF2-40B4-BE49-F238E27FC236}">
                <a16:creationId xmlns:a16="http://schemas.microsoft.com/office/drawing/2014/main" id="{5346B649-9030-EFF3-51EF-13AAABBB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8B7A85B-1806-5AF3-9BA7-ED8E275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7" y="1208864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EDBAC-283D-3D1B-F040-DC45862F5249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8BA9-D115-5740-A457-6FDFED2288A2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1859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wave&#10;&#10;Description automatically generated with medium confidence">
            <a:extLst>
              <a:ext uri="{FF2B5EF4-FFF2-40B4-BE49-F238E27FC236}">
                <a16:creationId xmlns:a16="http://schemas.microsoft.com/office/drawing/2014/main" id="{271CBD5B-AB32-9F30-C9B2-375D19F2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55" y="1313559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2B352C57-D8ED-33E9-D930-07EFD0DA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9" y="1393530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F81A1-DBB2-BD84-2A54-C917D4080C0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460AB-64ED-033C-F2B7-C0C9133814C4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8531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normalized energy&#10;&#10;Description automatically generated with medium confidence">
            <a:extLst>
              <a:ext uri="{FF2B5EF4-FFF2-40B4-BE49-F238E27FC236}">
                <a16:creationId xmlns:a16="http://schemas.microsoft.com/office/drawing/2014/main" id="{4C98E5D4-B367-E316-3E28-E9F82EAF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4" y="1276236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CB28317-B373-6F76-4A38-6FAC0838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8" y="1276236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425E-CB21-3825-CB48-19651E9ECC9E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B634B-4DE3-A373-ADB5-FE2CE292221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69384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94E-E8E9-76EF-E8BC-283DF5B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58CF-68D2-CFD5-65AB-8AA08A6D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extensive round of parameter scans was carried out, involving over 5000 simulation runs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considered </a:t>
            </a:r>
            <a:r>
              <a:rPr lang="en-GB" dirty="0" err="1"/>
              <a:t>Ar</a:t>
            </a:r>
            <a:r>
              <a:rPr lang="en-GB" dirty="0"/>
              <a:t>, Ne, Kr, Xe, He, N2, and N2O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beam powers: 75mW, 150mW, 200mW, 300mW, and 400mW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pressures: 0.1bar to 5.1bar in 0.1bar increments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density profiles: gradient and COMSOL </a:t>
            </a:r>
          </a:p>
          <a:p>
            <a:r>
              <a:rPr lang="en-GB" dirty="0"/>
              <a:t>The scan outputs consisted of: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UV energy &amp; efficiency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pulse duration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output spectrum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Position in the cell of the UV energy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Caveats: the simulations used the ADK ionisation model instead of PPT; at the time of writing, the simulations have not yet finished!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2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D9D-ED8F-D27D-FDC8-E97B2F3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8435-98D0-DEA5-B882-02740DF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Despite the relatively good agreement of the gradient and COMSOL models within the cell, the simulation output is drastically different</a:t>
            </a:r>
          </a:p>
          <a:p>
            <a:r>
              <a:rPr lang="en-GB" dirty="0"/>
              <a:t>Apart from the scale of the UV output energy, the gradient model seems to produce results that agree more closely with the expected and measured pulse properties </a:t>
            </a:r>
          </a:p>
          <a:p>
            <a:r>
              <a:rPr lang="en-GB" dirty="0"/>
              <a:t> The relevant factor appears to be the propagation of the pulse outside the cell, which is neglected in the gradient model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Compare gradient model to a truncated COMSOL model involving only the cell itself?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propagation of the pulse before and after the cell?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6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0383B-91FF-6C75-3F65-24974606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1C5-A936-57F7-45C5-777C228A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1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59C56-63BC-3966-8113-B814DD53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Gas comparisons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D4CDF-DD37-7DFD-AA0B-29A4F21E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 different pressure scan results? </a:t>
            </a:r>
          </a:p>
          <a:p>
            <a:r>
              <a:rPr lang="en-GB" dirty="0"/>
              <a:t>Compare: which gases saturate and which don’t? </a:t>
            </a:r>
          </a:p>
          <a:p>
            <a:pPr lvl="2"/>
            <a:r>
              <a:rPr lang="en-GB" dirty="0"/>
              <a:t>When do they saturate? At which pressures and peak energies [both models]</a:t>
            </a:r>
          </a:p>
          <a:p>
            <a:pPr lvl="2"/>
            <a:r>
              <a:rPr lang="en-GB" dirty="0"/>
              <a:t>Look at spectra: any peculiar peaks?</a:t>
            </a:r>
          </a:p>
          <a:p>
            <a:pPr lvl="2"/>
            <a:r>
              <a:rPr lang="en-GB" dirty="0"/>
              <a:t>Cut-off in UV peak intensity position?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MOST OF THIS IS BASED ON COMS DATA AND PARTIALLY UNFINISHED!!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253976"/>
              </p:ext>
            </p:extLst>
          </p:nvPr>
        </p:nvGraphicFramePr>
        <p:xfrm>
          <a:off x="475765" y="2381866"/>
          <a:ext cx="1051560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Y?**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B0363B-3177-0B38-8B3F-D6B5526B5A19}"/>
              </a:ext>
            </a:extLst>
          </p:cNvPr>
          <p:cNvSpPr txBox="1"/>
          <p:nvPr/>
        </p:nvSpPr>
        <p:spPr>
          <a:xfrm>
            <a:off x="475765" y="1457519"/>
            <a:ext cx="1075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table below indicates whether UV energy saturation sets in at the pressure range considered (0.1bar to 5.1bar) for different gases and beam powers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334278" y="4795934"/>
            <a:ext cx="6047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Y: yes, N: no, ?: unknown due to unfinished scan,</a:t>
            </a:r>
          </a:p>
          <a:p>
            <a:r>
              <a:rPr lang="en-GB" dirty="0"/>
              <a:t>*N for coms, ? For grad; Indication is that no saturation sets in</a:t>
            </a:r>
          </a:p>
          <a:p>
            <a:r>
              <a:rPr lang="en-GB" dirty="0"/>
              <a:t>**same as above but with 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B7CC5-7521-A76B-FE67-BB1906E9A719}"/>
              </a:ext>
            </a:extLst>
          </p:cNvPr>
          <p:cNvSpPr txBox="1"/>
          <p:nvPr/>
        </p:nvSpPr>
        <p:spPr>
          <a:xfrm>
            <a:off x="606490" y="6251510"/>
            <a:ext cx="831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Thus, four saturable gases (</a:t>
            </a:r>
            <a:r>
              <a:rPr lang="en-GB" dirty="0" err="1"/>
              <a:t>Ar</a:t>
            </a:r>
            <a:r>
              <a:rPr lang="en-GB" dirty="0"/>
              <a:t>, Kr, N2, N2O) and three non-saturable gases (Ne, He, Xe) </a:t>
            </a:r>
          </a:p>
          <a:p>
            <a:r>
              <a:rPr lang="en-GB" dirty="0"/>
              <a:t>For non-saturable gases: benefit in increasing pressure further! </a:t>
            </a:r>
          </a:p>
        </p:txBody>
      </p:sp>
    </p:spTree>
    <p:extLst>
      <p:ext uri="{BB962C8B-B14F-4D97-AF65-F5344CB8AC3E}">
        <p14:creationId xmlns:p14="http://schemas.microsoft.com/office/powerpoint/2010/main" val="2209429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96EA-4A6A-A9BD-13AF-F1C0F84D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Note: due to unfinished scans the energies of the non-saturable gases might be underestimated!</a:t>
            </a:r>
          </a:p>
          <a:p>
            <a:r>
              <a:rPr lang="en-GB" dirty="0"/>
              <a:t>Xe and N2O significantly more powerful than the rest</a:t>
            </a:r>
          </a:p>
          <a:p>
            <a:r>
              <a:rPr lang="en-GB" dirty="0"/>
              <a:t>He and Ne particularly weak </a:t>
            </a:r>
          </a:p>
          <a:p>
            <a:r>
              <a:rPr lang="en-GB" dirty="0"/>
              <a:t>Note: all non-saturable gases in either top or bottom of ranking, if pushed higher and higher could all overtake the middle ground of saturable gases ?!</a:t>
            </a:r>
          </a:p>
          <a:p>
            <a:r>
              <a:rPr lang="en-GB" dirty="0"/>
              <a:t>[No grad data ready yet, but qualitatively should be the same ranking]</a:t>
            </a:r>
          </a:p>
          <a:p>
            <a:endParaRPr lang="en-GB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658097-F3AD-82FA-3738-1B21EFEB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10" y="681037"/>
            <a:ext cx="7514382" cy="56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7B71-19C1-6BCD-4405-F0322F32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energies (more detail)</a:t>
            </a:r>
          </a:p>
        </p:txBody>
      </p:sp>
      <p:pic>
        <p:nvPicPr>
          <p:cNvPr id="7" name="Picture 6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68293D02-188B-FA96-3876-8402AF5F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840"/>
            <a:ext cx="3840000" cy="2880000"/>
          </a:xfrm>
          <a:prstGeom prst="rect">
            <a:avLst/>
          </a:prstGeom>
        </p:spPr>
      </p:pic>
      <p:pic>
        <p:nvPicPr>
          <p:cNvPr id="5" name="Content Placeholder 4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36A100A7-ED72-C4B0-98FC-9964F6F7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3" y="1198139"/>
            <a:ext cx="3839999" cy="2880000"/>
          </a:xfr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6F88A4-0FB5-C380-2B77-3D3CDE15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40" y="1249209"/>
            <a:ext cx="3790972" cy="2843229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F4114D-4274-E031-D7C1-EF9260098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8000"/>
            <a:ext cx="3839999" cy="2880000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522B9B3-DA7D-CEE2-57E4-ADBFADD68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3996058"/>
            <a:ext cx="3839999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B7FB44-EAB4-9BBA-B6D1-C5C6E1F86EAF}"/>
              </a:ext>
            </a:extLst>
          </p:cNvPr>
          <p:cNvSpPr txBox="1"/>
          <p:nvPr/>
        </p:nvSpPr>
        <p:spPr>
          <a:xfrm>
            <a:off x="7791061" y="4607190"/>
            <a:ext cx="41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peak energy is a fairly good indicator!!</a:t>
            </a:r>
          </a:p>
        </p:txBody>
      </p:sp>
    </p:spTree>
    <p:extLst>
      <p:ext uri="{BB962C8B-B14F-4D97-AF65-F5344CB8AC3E}">
        <p14:creationId xmlns:p14="http://schemas.microsoft.com/office/powerpoint/2010/main" val="384291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333FB9EA-D270-113C-C10F-EA6900BA4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76" y="858319"/>
            <a:ext cx="7203493" cy="540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4DE2-311C-1403-75B2-CD255590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167" cy="476055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Note: the graph shows the minimal pulse duration across all pressures; this includes insignificant low-energy UV fluctuations at very low pressures</a:t>
            </a:r>
          </a:p>
          <a:p>
            <a:r>
              <a:rPr lang="en-GB" dirty="0"/>
              <a:t>Also note: still unfinished &amp; no grad data</a:t>
            </a:r>
          </a:p>
          <a:p>
            <a:r>
              <a:rPr lang="en-GB" dirty="0"/>
              <a:t>Very shortest pulses produced by Ne and He (but as we saw, low energy)</a:t>
            </a:r>
          </a:p>
          <a:p>
            <a:r>
              <a:rPr lang="en-GB" dirty="0"/>
              <a:t>Longest pulses by N2O and Kr</a:t>
            </a:r>
          </a:p>
          <a:p>
            <a:r>
              <a:rPr lang="en-GB" dirty="0" err="1"/>
              <a:t>Ar</a:t>
            </a:r>
            <a:r>
              <a:rPr lang="en-GB" dirty="0"/>
              <a:t>, Kr seem good middle ground when it comes to energy and pulse duration </a:t>
            </a:r>
          </a:p>
          <a:p>
            <a:r>
              <a:rPr lang="en-GB" dirty="0"/>
              <a:t>Xe exceptional: high energy and short pulses </a:t>
            </a:r>
          </a:p>
          <a:p>
            <a:r>
              <a:rPr lang="en-GB" dirty="0"/>
              <a:t>But: very careful with interpretation! These are the shortest possible pulses across all pressures and do not correspond to the average pulse duration at a given beam power! Also careful with linking to energy!! This is more of a show of potential</a:t>
            </a:r>
          </a:p>
          <a:p>
            <a:r>
              <a:rPr lang="en-GB" dirty="0"/>
              <a:t>Next section has numerical values to better understand! </a:t>
            </a:r>
          </a:p>
        </p:txBody>
      </p:sp>
    </p:spTree>
    <p:extLst>
      <p:ext uri="{BB962C8B-B14F-4D97-AF65-F5344CB8AC3E}">
        <p14:creationId xmlns:p14="http://schemas.microsoft.com/office/powerpoint/2010/main" val="218412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D611-132C-1816-5A48-37504F84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549" y="4307243"/>
            <a:ext cx="3840000" cy="3415102"/>
          </a:xfrm>
        </p:spPr>
        <p:txBody>
          <a:bodyPr>
            <a:normAutofit/>
          </a:bodyPr>
          <a:lstStyle/>
          <a:p>
            <a:r>
              <a:rPr lang="en-GB" sz="1800" dirty="0"/>
              <a:t>The plots on this and the following slides indicate how the previous plot could be misleading and how pulse width is sensitive to beam power and pressure</a:t>
            </a:r>
          </a:p>
          <a:p>
            <a:r>
              <a:rPr lang="en-GB" sz="1800" dirty="0"/>
              <a:t>Slightly confusing and painful to look at but paint a better picture </a:t>
            </a:r>
          </a:p>
          <a:p>
            <a:r>
              <a:rPr lang="en-GB" sz="1800" dirty="0"/>
              <a:t>Shortest possible time is not a good indicator!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1B9B65-AE58-2CED-989F-F06650C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779"/>
            <a:ext cx="3840000" cy="2880000"/>
          </a:xfrm>
          <a:prstGeom prst="rect">
            <a:avLst/>
          </a:prstGeom>
        </p:spPr>
      </p:pic>
      <p:pic>
        <p:nvPicPr>
          <p:cNvPr id="9" name="Picture 8" descr="A graph of uv pulse durations&#10;&#10;Description automatically generated with medium confidence">
            <a:extLst>
              <a:ext uri="{FF2B5EF4-FFF2-40B4-BE49-F238E27FC236}">
                <a16:creationId xmlns:a16="http://schemas.microsoft.com/office/drawing/2014/main" id="{9B4E567F-A910-5161-73F7-C730900E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379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F451B-1A28-8A5B-2531-311E0653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DF4B3CB-E2BF-4694-AF42-0093131C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4015354"/>
            <a:ext cx="3840000" cy="288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74B284-7CD7-A1ED-3D54-D23E6558D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1186623"/>
            <a:ext cx="3840000" cy="288000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98C738-B6EB-90DF-D172-5F623CE1A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0" y="1146701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7797-2CD4-66EF-DEDA-CD25DE26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“Peak UV position shift”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C907-6D79-36AA-1C90-99844C9C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4265" cy="4351338"/>
          </a:xfrm>
        </p:spPr>
        <p:txBody>
          <a:bodyPr/>
          <a:lstStyle/>
          <a:p>
            <a:r>
              <a:rPr lang="en-GB" dirty="0"/>
              <a:t>See figure for what is meant</a:t>
            </a:r>
          </a:p>
        </p:txBody>
      </p:sp>
    </p:spTree>
    <p:extLst>
      <p:ext uri="{BB962C8B-B14F-4D97-AF65-F5344CB8AC3E}">
        <p14:creationId xmlns:p14="http://schemas.microsoft.com/office/powerpoint/2010/main" val="1318131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DD67-35FA-13C8-D4A2-B172C95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CONDITIONS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7169-7C1E-3479-513D-BD7D72FB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CEEA-9355-2907-948B-E1578CD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D07C-04B6-A8E2-F20C-9DAE1E66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Compare the two density models </a:t>
            </a:r>
          </a:p>
          <a:p>
            <a:pPr lvl="1"/>
            <a:r>
              <a:rPr lang="en-GB" dirty="0"/>
              <a:t>Compare the profiles themselves</a:t>
            </a:r>
          </a:p>
          <a:p>
            <a:pPr lvl="1"/>
            <a:r>
              <a:rPr lang="en-GB" dirty="0"/>
              <a:t>Show general results of pressure scan comparisons</a:t>
            </a:r>
          </a:p>
          <a:p>
            <a:pPr lvl="1"/>
            <a:r>
              <a:rPr lang="en-GB" dirty="0"/>
              <a:t>In-depth case study</a:t>
            </a:r>
          </a:p>
          <a:p>
            <a:pPr marL="571500" indent="-571500">
              <a:buAutoNum type="romanUcPeriod" startAt="2"/>
            </a:pPr>
            <a:r>
              <a:rPr lang="en-GB" dirty="0"/>
              <a:t>Compare different gases</a:t>
            </a:r>
          </a:p>
          <a:p>
            <a:pPr marL="571500" indent="-571500">
              <a:buAutoNum type="romanUcPeriod" startAt="2"/>
            </a:pPr>
            <a:r>
              <a:rPr lang="en-GB" dirty="0"/>
              <a:t>Identify “conditions of interest” (combinations of pressure, beam power, and gas that result in &gt;100nJ sub-2fs UV pulses)</a:t>
            </a:r>
          </a:p>
        </p:txBody>
      </p:sp>
    </p:spTree>
    <p:extLst>
      <p:ext uri="{BB962C8B-B14F-4D97-AF65-F5344CB8AC3E}">
        <p14:creationId xmlns:p14="http://schemas.microsoft.com/office/powerpoint/2010/main" val="2223685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354D7-A1C2-922E-4D2E-06ED6C72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4AEE3-8510-ADDB-338F-EC2884DC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previous section we saw that complex relationship between gas type, beam power, gas pressure, pulse duration and pulse energy </a:t>
            </a:r>
          </a:p>
          <a:p>
            <a:r>
              <a:rPr lang="en-GB" dirty="0"/>
              <a:t>Difficult to work with general relationships</a:t>
            </a:r>
          </a:p>
          <a:p>
            <a:r>
              <a:rPr lang="en-GB" dirty="0"/>
              <a:t>For this reason, isolated a few particular cases (by manually looking at the output, difficult to do this systematically)</a:t>
            </a:r>
          </a:p>
          <a:p>
            <a:r>
              <a:rPr lang="en-GB" dirty="0"/>
              <a:t>The following are more or less estimates and not very rigorous!</a:t>
            </a:r>
          </a:p>
        </p:txBody>
      </p:sp>
    </p:spTree>
    <p:extLst>
      <p:ext uri="{BB962C8B-B14F-4D97-AF65-F5344CB8AC3E}">
        <p14:creationId xmlns:p14="http://schemas.microsoft.com/office/powerpoint/2010/main" val="236103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129204"/>
              </p:ext>
            </p:extLst>
          </p:nvPr>
        </p:nvGraphicFramePr>
        <p:xfrm>
          <a:off x="912845" y="2879984"/>
          <a:ext cx="1051560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500-1500nJ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6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800-1000nJ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COMSOL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500-700nJ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2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300-1400nJ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6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500-2500nJ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8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 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946329"/>
              </p:ext>
            </p:extLst>
          </p:nvPr>
        </p:nvGraphicFramePr>
        <p:xfrm>
          <a:off x="912845" y="2879984"/>
          <a:ext cx="10515600" cy="370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700-900nJ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1.5-3.0bar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500-600nJ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0.8-2.0bar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7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6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130-200nJ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59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2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5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88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7F6-B3FD-4A60-DDBB-F82000A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8EFB-41F8-2548-96CE-C58F2360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9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A5184-71AB-4AFE-181C-968268F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88808-60B8-486E-1DA2-C784E542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Chirp!</a:t>
            </a:r>
          </a:p>
          <a:p>
            <a:r>
              <a:rPr lang="en-GB" dirty="0"/>
              <a:t>Investigate conditions of interest in more detail?</a:t>
            </a:r>
          </a:p>
          <a:p>
            <a:r>
              <a:rPr lang="en-GB" dirty="0"/>
              <a:t>Beam waist? Beam focus?</a:t>
            </a:r>
          </a:p>
          <a:p>
            <a:r>
              <a:rPr lang="en-GB" dirty="0"/>
              <a:t>Run more scans? [corrected with PPT?]</a:t>
            </a:r>
          </a:p>
          <a:p>
            <a:r>
              <a:rPr lang="en-GB" dirty="0"/>
              <a:t>Investigate effect of pulse propagation outside the cell?</a:t>
            </a:r>
          </a:p>
          <a:p>
            <a:r>
              <a:rPr lang="en-GB" dirty="0"/>
              <a:t>Analyse scans more [a lot left to do!!!!]</a:t>
            </a:r>
          </a:p>
          <a:p>
            <a:r>
              <a:rPr lang="en-GB" dirty="0"/>
              <a:t>Look at spectra of different gases! And of COMSOL vs grad!!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85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9844-CCC2-500A-B078-4BF3BB14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COMSOL V. GRADIENT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89937-61F6-ED72-09C5-05E5A7EF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C8C-C33C-0289-7956-1F9589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97D-5EB6-F308-482D-3018A5C1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53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Gradient profile has a higher peak and steeper drop-off than COMSOL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This difference is (qualitatively) unchanged when varying the pressure</a:t>
            </a:r>
          </a:p>
          <a:p>
            <a:r>
              <a:rPr lang="en-GB" dirty="0"/>
              <a:t>Most importantly but not shown here: COMSOL also includes the region outside the cell (3.5cm on either side)</a:t>
            </a:r>
          </a:p>
          <a:p>
            <a:r>
              <a:rPr lang="en-GB" i="1" dirty="0">
                <a:solidFill>
                  <a:srgbClr val="002060"/>
                </a:solidFill>
              </a:rPr>
              <a:t>Overall, fairly good agreement of the two models within the cell</a:t>
            </a:r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78D7932B-A45D-28D7-5D78-CB73611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1427585"/>
            <a:ext cx="6515261" cy="48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2373-E941-DC6C-AACA-B39E64B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03C2-95FF-D4CB-DDC4-A1D57677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simulations are only based on Argon</a:t>
            </a:r>
          </a:p>
          <a:p>
            <a:r>
              <a:rPr lang="en-GB" dirty="0"/>
              <a:t>However, at the given pressures there is barely any difference in the density profiles of various gases</a:t>
            </a:r>
          </a:p>
          <a:p>
            <a:r>
              <a:rPr lang="en-GB" dirty="0"/>
              <a:t>Thus, the COMSOL model was also used for the other gases in the parameter scans</a:t>
            </a:r>
          </a:p>
          <a:p>
            <a:r>
              <a:rPr lang="en-GB" i="1" dirty="0">
                <a:solidFill>
                  <a:srgbClr val="002060"/>
                </a:solidFill>
              </a:rPr>
              <a:t>Note: the COMSOL data used here was not generated with the improved high-Mach model!  </a:t>
            </a:r>
          </a:p>
          <a:p>
            <a:endParaRPr lang="en-GB" dirty="0"/>
          </a:p>
        </p:txBody>
      </p:sp>
      <p:pic>
        <p:nvPicPr>
          <p:cNvPr id="5" name="Picture 4" descr="A graph of different gas profiles&#10;&#10;Description automatically generated">
            <a:extLst>
              <a:ext uri="{FF2B5EF4-FFF2-40B4-BE49-F238E27FC236}">
                <a16:creationId xmlns:a16="http://schemas.microsoft.com/office/drawing/2014/main" id="{6BB16442-F304-AF93-61D1-BA2C4F5C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35" y="1474237"/>
            <a:ext cx="6489116" cy="4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pulse durations&#10;&#10;Description automatically generated">
            <a:extLst>
              <a:ext uri="{FF2B5EF4-FFF2-40B4-BE49-F238E27FC236}">
                <a16:creationId xmlns:a16="http://schemas.microsoft.com/office/drawing/2014/main" id="{387D7538-0348-E7D3-4573-3C71D8B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13098"/>
            <a:ext cx="4251656" cy="318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3C47-9029-E0B6-0296-5D7464D5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Pressure scan comparisons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72962-4037-40A3-89AF-471D27B9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40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and gradient models were compared in a variety of pressure scans</a:t>
            </a:r>
          </a:p>
          <a:p>
            <a:r>
              <a:rPr lang="en-GB" dirty="0"/>
              <a:t>Across all beam powers and pressures, </a:t>
            </a:r>
            <a:r>
              <a:rPr lang="en-GB" i="1" dirty="0"/>
              <a:t>COMSOL predicts a significantly lower UV energy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</a:t>
            </a:r>
            <a:r>
              <a:rPr lang="en-GB" i="1" dirty="0">
                <a:solidFill>
                  <a:srgbClr val="002060"/>
                </a:solidFill>
              </a:rPr>
              <a:t>Exception: 300mW N2O!</a:t>
            </a:r>
          </a:p>
          <a:p>
            <a:r>
              <a:rPr lang="en-GB" dirty="0"/>
              <a:t>There is also generally disagreement between the simulated pulse duration, although without a clear 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Note: FWHM pulse durations are used, which are sensitive to pulse shape and can hence be misleading!</a:t>
            </a:r>
          </a:p>
        </p:txBody>
      </p:sp>
      <p:pic>
        <p:nvPicPr>
          <p:cNvPr id="10" name="Picture 9" descr="A graph of uv energized&#10;&#10;Description automatically generated">
            <a:extLst>
              <a:ext uri="{FF2B5EF4-FFF2-40B4-BE49-F238E27FC236}">
                <a16:creationId xmlns:a16="http://schemas.microsoft.com/office/drawing/2014/main" id="{0C4C6E8D-B9CA-0AB8-8829-A08A377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44690"/>
            <a:ext cx="4251656" cy="3188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67177-ACDE-5F17-2768-FF8F985817BC}"/>
              </a:ext>
            </a:extLst>
          </p:cNvPr>
          <p:cNvSpPr txBox="1"/>
          <p:nvPr/>
        </p:nvSpPr>
        <p:spPr>
          <a:xfrm>
            <a:off x="8335642" y="6283237"/>
            <a:ext cx="344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Note: the plots above are random examples and not related </a:t>
            </a:r>
          </a:p>
        </p:txBody>
      </p:sp>
    </p:spTree>
    <p:extLst>
      <p:ext uri="{BB962C8B-B14F-4D97-AF65-F5344CB8AC3E}">
        <p14:creationId xmlns:p14="http://schemas.microsoft.com/office/powerpoint/2010/main" val="38394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4D404-D01B-EE2C-7929-C631A5EFB81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B0CF-6804-1556-8A91-A39DFC088AA5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  <p:pic>
        <p:nvPicPr>
          <p:cNvPr id="7" name="Picture 6" descr="A graph of gas properties&#10;&#10;Description automatically generated">
            <a:extLst>
              <a:ext uri="{FF2B5EF4-FFF2-40B4-BE49-F238E27FC236}">
                <a16:creationId xmlns:a16="http://schemas.microsoft.com/office/drawing/2014/main" id="{C2857EFD-233E-8545-FF0A-F26925CF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diagram of gas propane&#10;&#10;Description automatically generated">
            <a:extLst>
              <a:ext uri="{FF2B5EF4-FFF2-40B4-BE49-F238E27FC236}">
                <a16:creationId xmlns:a16="http://schemas.microsoft.com/office/drawing/2014/main" id="{A40A1698-6D9D-DA4F-A3E0-43F53841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19B7738-B8A8-A597-33E2-1DD9133F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" y="1285567"/>
            <a:ext cx="6437389" cy="482804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E2886B8-7EBB-9570-14FD-A8CB0732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7" y="12855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9DC0A-0092-1187-89DD-2ACFDEA66B7C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6742-BF3B-1E95-AA9C-F416B4A7A5A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81984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1427</Words>
  <Application>Microsoft Office PowerPoint</Application>
  <PresentationFormat>Widescreen</PresentationFormat>
  <Paragraphs>317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THG Simulations</vt:lpstr>
      <vt:lpstr>Simulations</vt:lpstr>
      <vt:lpstr>Overview</vt:lpstr>
      <vt:lpstr>I. COMSOL V. GRADIENT</vt:lpstr>
      <vt:lpstr>The density profiles</vt:lpstr>
      <vt:lpstr>The density profiles</vt:lpstr>
      <vt:lpstr>Pressure scan comparisons</vt:lpstr>
      <vt:lpstr>Case study: Argon at 1.0bar with 150mW </vt:lpstr>
      <vt:lpstr>Case study: Argon at 1.0bar with 150mW </vt:lpstr>
      <vt:lpstr>Case study 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Conclusions</vt:lpstr>
      <vt:lpstr>II. GAS COMPARISONS</vt:lpstr>
      <vt:lpstr>Gas comparisons</vt:lpstr>
      <vt:lpstr>Energy saturation</vt:lpstr>
      <vt:lpstr>Peak energies</vt:lpstr>
      <vt:lpstr>Pulse energies (more detail)</vt:lpstr>
      <vt:lpstr>Pulse durations</vt:lpstr>
      <vt:lpstr>Pulse durations</vt:lpstr>
      <vt:lpstr>“Peak UV position shift”</vt:lpstr>
      <vt:lpstr>III. CONDITIONS OF INTEREST</vt:lpstr>
      <vt:lpstr>PowerPoint Presentation</vt:lpstr>
      <vt:lpstr>Conditions of interest</vt:lpstr>
      <vt:lpstr>Conditions of interest (cont.)</vt:lpstr>
      <vt:lpstr>IV. NEXT STEPS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49</cp:revision>
  <dcterms:created xsi:type="dcterms:W3CDTF">2023-08-13T16:05:07Z</dcterms:created>
  <dcterms:modified xsi:type="dcterms:W3CDTF">2023-08-17T19:43:37Z</dcterms:modified>
</cp:coreProperties>
</file>